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3" r:id="rId3"/>
    <p:sldId id="266" r:id="rId4"/>
    <p:sldId id="275" r:id="rId5"/>
    <p:sldId id="269" r:id="rId6"/>
    <p:sldId id="277" r:id="rId7"/>
    <p:sldId id="278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4F3E"/>
    <a:srgbClr val="800000"/>
    <a:srgbClr val="660033"/>
    <a:srgbClr val="CC0000"/>
    <a:srgbClr val="FF0000"/>
    <a:srgbClr val="4937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FBF3-1F5C-4DE9-A68A-DB52BEFE316B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820C-C183-4D4F-8ABB-D1D138790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630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FBF3-1F5C-4DE9-A68A-DB52BEFE316B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820C-C183-4D4F-8ABB-D1D138790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609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FBF3-1F5C-4DE9-A68A-DB52BEFE316B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820C-C183-4D4F-8ABB-D1D138790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89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FBF3-1F5C-4DE9-A68A-DB52BEFE316B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820C-C183-4D4F-8ABB-D1D138790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597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FBF3-1F5C-4DE9-A68A-DB52BEFE316B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820C-C183-4D4F-8ABB-D1D138790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43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FBF3-1F5C-4DE9-A68A-DB52BEFE316B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820C-C183-4D4F-8ABB-D1D138790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132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FBF3-1F5C-4DE9-A68A-DB52BEFE316B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820C-C183-4D4F-8ABB-D1D138790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650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FBF3-1F5C-4DE9-A68A-DB52BEFE316B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820C-C183-4D4F-8ABB-D1D138790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08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FBF3-1F5C-4DE9-A68A-DB52BEFE316B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820C-C183-4D4F-8ABB-D1D138790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25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FBF3-1F5C-4DE9-A68A-DB52BEFE316B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820C-C183-4D4F-8ABB-D1D138790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70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FBF3-1F5C-4DE9-A68A-DB52BEFE316B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820C-C183-4D4F-8ABB-D1D138790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56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5FBF3-1F5C-4DE9-A68A-DB52BEFE316B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0820C-C183-4D4F-8ABB-D1D138790D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190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cmssp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1" name="Picture 7" descr="C:\Users\Евгения\Downloads\рис 1.jpg"/>
          <p:cNvPicPr>
            <a:picLocks noChangeAspect="1" noChangeArrowheads="1"/>
          </p:cNvPicPr>
          <p:nvPr/>
        </p:nvPicPr>
        <p:blipFill>
          <a:blip r:embed="rId2" cstate="print"/>
          <a:srcRect r="2174" b="1028"/>
          <a:stretch>
            <a:fillRect/>
          </a:stretch>
        </p:blipFill>
        <p:spPr bwMode="auto">
          <a:xfrm flipH="1">
            <a:off x="1658531" y="857645"/>
            <a:ext cx="9150307" cy="468559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4312" y="5837888"/>
            <a:ext cx="64537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 бюджетное профессиональное образовательное учреждение           </a:t>
            </a:r>
          </a:p>
          <a:p>
            <a:pPr algn="r"/>
            <a:r>
              <a:rPr lang="ru-RU" sz="12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"Пермский колледж предпринимательства и сервиса» </a:t>
            </a:r>
          </a:p>
          <a:p>
            <a:pPr algn="r"/>
            <a:r>
              <a:rPr lang="ru-RU" sz="12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В. Айзенштат, заместитель директора, </a:t>
            </a:r>
            <a:r>
              <a:rPr lang="ru-RU" sz="1200" b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к.п.н</a:t>
            </a:r>
            <a:r>
              <a:rPr lang="ru-RU" sz="12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endParaRPr lang="ru-RU" sz="1200" b="1" dirty="0" smtClean="0">
              <a:solidFill>
                <a:srgbClr val="660033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ru-RU" sz="1200" b="1" dirty="0" smtClean="0">
              <a:solidFill>
                <a:srgbClr val="6600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7840" y="1197207"/>
            <a:ext cx="8787191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sz="2400" b="1" dirty="0">
                <a:solidFill>
                  <a:srgbClr val="66003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Формирование учебного плана по программам среднего профессионального образования с учетом среднего общего образования 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0" y="5837888"/>
            <a:ext cx="12192000" cy="25400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3" name="Picture 4" descr="C:\Users\Евгения\Downloads\здан1.jpg"/>
          <p:cNvPicPr>
            <a:picLocks noChangeAspect="1" noChangeArrowheads="1"/>
          </p:cNvPicPr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261258" y="5935946"/>
            <a:ext cx="3501874" cy="9220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555" y="0"/>
            <a:ext cx="12026537" cy="114695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6600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Нормативная база</a:t>
            </a:r>
            <a:endParaRPr lang="ru-RU" sz="3600" b="1" dirty="0">
              <a:solidFill>
                <a:srgbClr val="660033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3664" y="5842337"/>
            <a:ext cx="96483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 бюджетное профессиональное образовательное учреждение           </a:t>
            </a:r>
          </a:p>
          <a:p>
            <a:pPr algn="r"/>
            <a:r>
              <a:rPr lang="ru-RU" sz="12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"Пермский колледж предпринимательства и сервиса» </a:t>
            </a:r>
          </a:p>
          <a:p>
            <a:pPr algn="r"/>
            <a:r>
              <a:rPr lang="ru-RU" sz="12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В. Айзенштат, заместитель директора, </a:t>
            </a:r>
            <a:r>
              <a:rPr lang="ru-RU" sz="1200" b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к.п.н</a:t>
            </a:r>
            <a:r>
              <a:rPr lang="ru-RU" sz="12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endParaRPr lang="ru-RU" sz="1200" b="1" dirty="0" smtClean="0">
              <a:solidFill>
                <a:srgbClr val="660033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ru-RU" sz="1200" b="1" dirty="0" smtClean="0">
              <a:solidFill>
                <a:srgbClr val="660033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0" y="5829179"/>
            <a:ext cx="12192000" cy="25400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0" y="909673"/>
            <a:ext cx="12192000" cy="25400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7" name="Picture 4" descr="C:\Users\Евгения\Downloads\здан1.jpg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156755" y="5935946"/>
            <a:ext cx="3501874" cy="9220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46958"/>
            <a:ext cx="10515600" cy="5030005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об образовании в РФ от 29.12.12 № 273-ФЗ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от 17 мая 2012 г. N 413 «Об утверждении федерального государственного образовательного стандарта среднего общего образования»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РФ от 12 августа 2022 г. № 732 «О внесении изменений во ФГОС СОО, утвержденный приказом Министерства образования и науки РФ от 17 мая 2012 г. №413»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 от 24.08.2022г № 762 «Об отверждении Порядка организации и осуществления образовательной деятельности по образовательным программам среднего профессионального образования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РФ от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23.11.2022 N 1014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 утверждении федеральной образовательной программы среднего общего образования"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95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095" y="351017"/>
            <a:ext cx="10515600" cy="456625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от 12 августа 2022 г №732</a:t>
            </a:r>
            <a:endParaRPr lang="ru-RU" sz="28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838200" y="1015299"/>
            <a:ext cx="10515600" cy="5161664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план формируется с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профиля получаемой специальности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счет введения профильных предметов, соответствующих по содержанию, целям и задачам, требованиям пунктов 7.1 и 8.1 Стандарта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план профиля обучения и (или) индивидуальный учебный план должны содержать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13 учебных предметов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(русский язык, литература, математика, иностранный язык, информатика, физика, химия, биология, история, обществознание, география, физическая культура, основы безопасности жизнедеятельности) и предусматривать изучение не менее 2 учебных предметов на углубленном уровне из соответствующей профилю обучения предметной области и (или) смежной с ней предметной области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планы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 включены дополнительные учебные предметы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курсы по выбору обучающихся, предлагаемые организацией, осуществляющей образовательную деятельность в соответствии со спецификой и возможностями организации, осуществляющей образовательную деятельность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учебном плане должно быть предусмотрено выполнение обучающимися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индивидуального (-ых) проекта (-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0" y="821750"/>
            <a:ext cx="12192000" cy="25400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543605" y="6112304"/>
            <a:ext cx="96483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 бюджетное профессиональное образовательное учреждение           </a:t>
            </a:r>
          </a:p>
          <a:p>
            <a:pPr algn="r"/>
            <a:r>
              <a:rPr lang="ru-RU" sz="12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"Пермский колледж предпринимательства и сервиса» </a:t>
            </a:r>
          </a:p>
          <a:p>
            <a:pPr algn="r"/>
            <a:r>
              <a:rPr lang="ru-RU" sz="12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В. Айзенштат, заместитель </a:t>
            </a:r>
            <a:r>
              <a:rPr lang="ru-RU" sz="1200" b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директора,к.п.н</a:t>
            </a:r>
            <a:r>
              <a:rPr lang="ru-RU" sz="12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200" b="1" dirty="0" smtClean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200" b="1" dirty="0" smtClean="0">
              <a:solidFill>
                <a:srgbClr val="660033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0" y="5964162"/>
            <a:ext cx="12192000" cy="25400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7" name="Picture 4" descr="C:\Users\Евгения\Downloads\здан1.jpg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113211" y="5935946"/>
            <a:ext cx="3501874" cy="9220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3806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6625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общеобразовательного цикла</a:t>
            </a:r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838200" y="1015299"/>
            <a:ext cx="10515600" cy="482612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академических часов на освоение общеобразовательных учебных дисциплин определяется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соответствующим ФГОС СПО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общего объема образовательной программы и с учетом установленного срока реализации образовательной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программы;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1476 часов – для актуализированных ФГОС СПО единый для ППКРС и ППССЗ (включая промежуточную аттестацию);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учебных общеобразовательных дисциплин общеобразовательного цикла ОПОП СПО может осуществляться на 1 курсе или параллельно с реализацией учебных дисциплин образовательной программы среднего профессионального образования с целью интеграции учебных дисциплин и практик в течение срока освоения соответствующей образовательной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среднего профессионального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образования;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учебных занятий не должен превышать 36 академических часов в неделю.</a:t>
            </a:r>
          </a:p>
          <a:p>
            <a:endParaRPr lang="ru-RU" dirty="0" smtClean="0"/>
          </a:p>
          <a:p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0" y="821750"/>
            <a:ext cx="12192000" cy="25400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543605" y="6112304"/>
            <a:ext cx="96483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 бюджетное профессиональное образовательное учреждение           </a:t>
            </a:r>
          </a:p>
          <a:p>
            <a:pPr algn="r"/>
            <a:r>
              <a:rPr lang="ru-RU" sz="12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"Пермский колледж предпринимательства и сервиса» </a:t>
            </a:r>
          </a:p>
          <a:p>
            <a:pPr algn="r"/>
            <a:r>
              <a:rPr lang="ru-RU" sz="12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В. Айзенштат, заместитель </a:t>
            </a:r>
            <a:r>
              <a:rPr lang="ru-RU" sz="1200" b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директора,к.п.н</a:t>
            </a:r>
            <a:r>
              <a:rPr lang="ru-RU" sz="12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200" b="1" dirty="0" smtClean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200" b="1" dirty="0" smtClean="0">
              <a:solidFill>
                <a:srgbClr val="660033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0" y="5964162"/>
            <a:ext cx="12192000" cy="25400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7" name="Picture 4" descr="C:\Users\Евгения\Downloads\здан1.jpg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113211" y="5935946"/>
            <a:ext cx="3501874" cy="9220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2591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14792"/>
            <a:ext cx="10515600" cy="1056809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Минпросвещения России от 23.11.2022 N 1014</a:t>
            </a:r>
            <a:br>
              <a:rPr lang="ru-RU" sz="28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"Об утверждении федеральной образовательной программы среднего общего образования"</a:t>
            </a:r>
            <a:br>
              <a:rPr lang="ru-RU" sz="28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70246"/>
            <a:ext cx="10515600" cy="4606717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планируемые результаты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разработанной образовательной организацией ООП СОО должны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не ниже соответствующих содержания и планируемых результатов ФОП СОО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разработке ООП СОО образовательная организация предусматривает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непосредственное применение при реализации обязательной части ООП СОО федеральных рабочих программ по учебным предметам "Русский язык", "Литература", "История", "Обществознание", "География" и "Основы безопасности жизнедеятельности"</a:t>
            </a:r>
          </a:p>
          <a:p>
            <a:endParaRPr lang="ru-RU" sz="2400" dirty="0"/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3605" y="6112304"/>
            <a:ext cx="96483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 бюджетное профессиональное образовательное учреждение           </a:t>
            </a:r>
          </a:p>
          <a:p>
            <a:pPr algn="r"/>
            <a:r>
              <a:rPr lang="ru-RU" sz="12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"Пермский колледж предпринимательства и сервиса» </a:t>
            </a:r>
          </a:p>
          <a:p>
            <a:pPr algn="r"/>
            <a:r>
              <a:rPr lang="ru-RU" sz="12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В. Айзенштат, заместитель </a:t>
            </a:r>
            <a:r>
              <a:rPr lang="ru-RU" sz="12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директора, </a:t>
            </a:r>
            <a:r>
              <a:rPr lang="ru-RU" sz="1200" b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к.п.н</a:t>
            </a:r>
            <a:r>
              <a:rPr lang="ru-RU" sz="12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200" b="1" dirty="0" smtClean="0">
              <a:solidFill>
                <a:srgbClr val="660033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ru-RU" sz="1200" b="1" dirty="0" smtClean="0">
              <a:solidFill>
                <a:srgbClr val="660033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019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14792"/>
            <a:ext cx="10515600" cy="1056809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800" b="1" dirty="0" err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8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17.05.2012 N </a:t>
            </a:r>
            <a:r>
              <a:rPr lang="ru-RU" sz="28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413</a:t>
            </a:r>
            <a:br>
              <a:rPr lang="ru-RU" sz="28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(ред. от 12.08.2022)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70246"/>
            <a:ext cx="10515600" cy="4606717"/>
          </a:xfrm>
        </p:spPr>
        <p:txBody>
          <a:bodyPr>
            <a:normAutofit/>
          </a:bodyPr>
          <a:lstStyle/>
          <a:p>
            <a:endParaRPr lang="ru-RU" sz="2400" dirty="0"/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Основная образовательная программа содержит обязательную часть и часть, формируемую участниками образовательных отношений.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часть образовательной программы среднего общего образования составляет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60%,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 часть, формируемая участниками образовательных отношений,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- 40%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общего объема образовательной программы среднего общего образования.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3605" y="6112304"/>
            <a:ext cx="96483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 бюджетное профессиональное образовательное учреждение           </a:t>
            </a:r>
          </a:p>
          <a:p>
            <a:pPr algn="r"/>
            <a:r>
              <a:rPr lang="ru-RU" sz="12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"Пермский колледж предпринимательства и сервиса» </a:t>
            </a:r>
          </a:p>
          <a:p>
            <a:pPr algn="r"/>
            <a:r>
              <a:rPr lang="ru-RU" sz="12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В. Айзенштат, заместитель </a:t>
            </a:r>
            <a:r>
              <a:rPr lang="ru-RU" sz="12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директора, </a:t>
            </a:r>
            <a:r>
              <a:rPr lang="ru-RU" sz="1200" b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к.п.н</a:t>
            </a:r>
            <a:r>
              <a:rPr lang="ru-RU" sz="12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200" b="1" dirty="0" smtClean="0">
              <a:solidFill>
                <a:srgbClr val="660033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ru-RU" sz="1200" b="1" dirty="0" smtClean="0">
              <a:solidFill>
                <a:srgbClr val="660033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02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0181" y="283145"/>
            <a:ext cx="10515600" cy="1325563"/>
          </a:xfrm>
        </p:spPr>
        <p:txBody>
          <a:bodyPr>
            <a:normAutofit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r>
              <a:rPr lang="ru-RU" sz="31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Общеобразовательный блок СПО. Точки развития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vk.com/cmsspo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3812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1305</TotalTime>
  <Words>642</Words>
  <Application>Microsoft Office PowerPoint</Application>
  <PresentationFormat>Широкоэкранный</PresentationFormat>
  <Paragraphs>46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Нормативная база</vt:lpstr>
      <vt:lpstr>Приказ Министерства просвещения от 12 августа 2022 г №732</vt:lpstr>
      <vt:lpstr>Объем общеобразовательного цикла</vt:lpstr>
      <vt:lpstr>Приказ Минпросвещения России от 23.11.2022 N 1014 "Об утверждении федеральной образовательной программы среднего общего образования" </vt:lpstr>
      <vt:lpstr>Приказ Минобрнауки России от 17.05.2012 N 413  (ред. от 12.08.2022) </vt:lpstr>
      <vt:lpstr> Общеобразовательный блок СПО. Точки развития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ПЕДСОВЕТ № 1  Итоги работы педагогического коллектива  в 2020-2021 учебном году  и планирование работы  на новый учебный год</dc:title>
  <dc:creator>Надежда Николаевна Стеблева</dc:creator>
  <cp:lastModifiedBy>Патракова Евгения Геннадьевна</cp:lastModifiedBy>
  <cp:revision>60</cp:revision>
  <cp:lastPrinted>2022-02-07T10:11:31Z</cp:lastPrinted>
  <dcterms:created xsi:type="dcterms:W3CDTF">2021-09-03T08:54:43Z</dcterms:created>
  <dcterms:modified xsi:type="dcterms:W3CDTF">2023-02-28T06:29:06Z</dcterms:modified>
</cp:coreProperties>
</file>